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6" r:id="rId10"/>
    <p:sldId id="277" r:id="rId11"/>
    <p:sldId id="278" r:id="rId12"/>
    <p:sldId id="279" r:id="rId13"/>
    <p:sldId id="267" r:id="rId14"/>
    <p:sldId id="268" r:id="rId15"/>
    <p:sldId id="273" r:id="rId16"/>
    <p:sldId id="272" r:id="rId17"/>
    <p:sldId id="271" r:id="rId18"/>
    <p:sldId id="275" r:id="rId19"/>
    <p:sldId id="274" r:id="rId20"/>
    <p:sldId id="281" r:id="rId21"/>
    <p:sldId id="269" r:id="rId22"/>
    <p:sldId id="270" r:id="rId23"/>
    <p:sldId id="280" r:id="rId24"/>
    <p:sldId id="26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5B5C-EE97-304E-8396-ADB4B1DDF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E45F5-5323-B4B0-4D90-09E8B9AA0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0B05-C6F6-0E11-26B5-DD1B0B00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FA284-E7D2-F336-D5FF-4FB70A1B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75CE4-5388-F0CC-EE56-44F0175F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865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EF8C-B187-D45C-E9EC-AC412648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36448-7946-B5F1-55F9-EA42FAAF1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732E7-67C0-9790-3276-99343234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6835D-1158-EDA6-B657-5D7B0958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D8D0B-5A0D-4A80-5A7E-EB3015D4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96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41FF2-FB81-90FC-AA0C-6EE6A5CA9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D730A-5CC8-2768-FBE4-0EE6EFF21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C0445-92AE-D551-ED4D-5D6C1832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73C65-5884-59F1-EB23-31A5EB38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FD0F-BAF3-96B9-975E-76AF3EAC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673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3644-0B11-DC34-5E01-3B408BBA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2D6D4-5D52-B5D6-9364-DBA7CE7EB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30405-48FA-E173-C7A7-672A84C8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B4A8B-1C35-D4EE-6037-0A50CB1B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E0559-3ECC-F8AF-9C00-F2FA5807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472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F82B-BC30-E11C-5CC2-AC45E55C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022CB-689A-0771-5015-D7FD0AD2C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BA371-AB17-7C94-958A-24A5967B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1D4FF-F71C-F5CB-8963-C3C06B90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59C1-C4CE-BD1F-2E93-86EEC541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647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8374-EC4D-C583-0E64-0F5490C7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C4D7F-9B9D-2CDD-576D-E2D39DCB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1993E-2884-822C-B704-D54026E53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92115-2AB8-86D1-5981-2FFAED53C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ECFC7-FD51-14AF-FF9C-E4DF9680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9CB8F-614B-9111-D733-75AFAA2F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506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F111-C495-BA33-B88F-3AA941E4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5F0B3-184B-C62F-06F3-DEEC1E294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670CF-5A49-5A72-FBFC-CF606CB3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86C37-25EA-E282-A005-FB5023183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594E1-DDA7-D579-79FB-5404B5D47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12DF7-1C10-8DF5-00FB-9E913654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1FDF3-BA64-D2BF-388E-8E843E17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AAB2A-7E05-CBFC-C833-B66800A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51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FBAB-A143-4117-5D3D-463ACA7B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3C6BDD-A2D2-CC9B-3A22-90E37FD9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7125F-6110-F49D-0DE5-A04C75A5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1BF11-15A5-681E-DEC3-BCE4A0F3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631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17C0B-D798-5FC2-8E04-F7B39FF8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96F23-9F17-A7F7-B2EC-91C1E0F5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7D895-8C37-D211-D492-DB5329A7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416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274E-839B-3DEC-3361-B68FEF2B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A996-D507-4144-C7D6-60AE8CB66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20793-0A6D-52BF-B522-61452AE01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99748-7448-6223-860C-F825BEEB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4CC55-2BD2-107E-62F7-0594AB1C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D7544-E712-26DD-0533-EA1F2DEB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094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7EEC-45A5-5971-9D4F-89A70D1F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90B86E-0E34-2AB4-FF22-7D567BFC8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36AD0-1989-70DA-A44B-6FD44CD92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C022B-AACD-5083-18F0-A83190E0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E6AD8-C0A9-18F6-D0FA-7670F9B05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3B654-8BB2-862A-0C4C-500B129D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046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22465-D3CE-9DA0-6C8B-D6AD2A0F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EE0F6-655E-8165-53F5-F15EB0F8C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67B21-5DA9-CEE6-F6C8-690E3F409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9809-4AFB-4448-AA6E-FEE4B8EFAED7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01DD6-BED6-E86B-F98A-EE45DAA78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E1F26-E8A4-0D17-7E2F-77D480C21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206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F2A075-308A-1D56-DF75-13C3CAC8D884}"/>
              </a:ext>
            </a:extLst>
          </p:cNvPr>
          <p:cNvSpPr/>
          <p:nvPr/>
        </p:nvSpPr>
        <p:spPr>
          <a:xfrm>
            <a:off x="5927035" y="1744870"/>
            <a:ext cx="5893904" cy="8506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Sosialisasi</a:t>
            </a:r>
            <a:endParaRPr lang="en-ID" sz="6000" dirty="0">
              <a:solidFill>
                <a:schemeClr val="bg1"/>
              </a:solidFill>
              <a:latin typeface="Geometr415 Blk BT" panose="020B08020202040203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48F418-B2BC-A24C-9A22-D157514DA6C1}"/>
              </a:ext>
            </a:extLst>
          </p:cNvPr>
          <p:cNvSpPr/>
          <p:nvPr/>
        </p:nvSpPr>
        <p:spPr>
          <a:xfrm>
            <a:off x="0" y="6032500"/>
            <a:ext cx="5192275" cy="5762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Bidang</a:t>
            </a:r>
            <a:r>
              <a:rPr lang="en-US" sz="2800" dirty="0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:</a:t>
            </a:r>
            <a:endParaRPr lang="en-ID" sz="2800" dirty="0">
              <a:solidFill>
                <a:schemeClr val="bg1"/>
              </a:solidFill>
              <a:latin typeface="Geometr415 Blk BT" panose="020B08020202040203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C5F9E-D81E-CCBB-289F-B7E81C134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BAAC2-259C-6A79-05AD-E691500597B5}"/>
              </a:ext>
            </a:extLst>
          </p:cNvPr>
          <p:cNvSpPr txBox="1"/>
          <p:nvPr/>
        </p:nvSpPr>
        <p:spPr>
          <a:xfrm>
            <a:off x="0" y="4101884"/>
            <a:ext cx="64423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KETENTUAN UMUM KKI</a:t>
            </a:r>
          </a:p>
          <a:p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Prof. Ir. Andi Haris Muhammad, ST., MT, PhD</a:t>
            </a:r>
          </a:p>
        </p:txBody>
      </p:sp>
    </p:spTree>
    <p:extLst>
      <p:ext uri="{BB962C8B-B14F-4D97-AF65-F5344CB8AC3E}">
        <p14:creationId xmlns:p14="http://schemas.microsoft.com/office/powerpoint/2010/main" val="363512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CB6309-9782-20BD-B6CB-91F5C315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PENULISAN PROPOSAL DAN LAPORAN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3600" b="1" dirty="0" err="1">
                <a:solidFill>
                  <a:srgbClr val="FF0000"/>
                </a:solidFill>
              </a:rPr>
              <a:t>Lomba</a:t>
            </a:r>
            <a:r>
              <a:rPr lang="en-US" sz="3600" b="1" dirty="0">
                <a:solidFill>
                  <a:srgbClr val="FF0000"/>
                </a:solidFill>
              </a:rPr>
              <a:t> Desain </a:t>
            </a:r>
            <a:r>
              <a:rPr lang="en-US" sz="3600" b="1" dirty="0" err="1">
                <a:solidFill>
                  <a:srgbClr val="FF0000"/>
                </a:solidFill>
              </a:rPr>
              <a:t>Inovasi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3B4D33-394A-3B53-6DE2-FC427F70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347881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berisi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cover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lembar</a:t>
            </a:r>
            <a:r>
              <a:rPr lang="en-US" sz="2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US" sz="2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universitas, </a:t>
            </a:r>
            <a:r>
              <a:rPr lang="en-US" sz="2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daftar </a:t>
            </a:r>
            <a:r>
              <a:rPr lang="en-US" sz="2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isi</a:t>
            </a:r>
            <a:r>
              <a:rPr lang="en-US" sz="2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dan </a:t>
            </a:r>
            <a:r>
              <a:rPr lang="en-US" sz="2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referensi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persyaratan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tetapi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masuk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),</a:t>
            </a:r>
            <a:endParaRPr lang="en-US" sz="28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Cover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berisi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Logo KKI 2024, Sponsor BPTI-KEMENDIKBUDRISTEK, Universitas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Penyelenggara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, Universitas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Asal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kapal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,</a:t>
            </a:r>
            <a:endParaRPr lang="en-US" sz="28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total </a:t>
            </a:r>
            <a:r>
              <a:rPr lang="en-US" sz="2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US" sz="2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usulan</a:t>
            </a:r>
            <a:r>
              <a:rPr lang="en-US" sz="2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desain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maksimal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US" sz="28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sampul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lembar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Jumlah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total </a:t>
            </a:r>
            <a:r>
              <a:rPr lang="en-US" sz="2800" b="1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halaman</a:t>
            </a:r>
            <a:r>
              <a:rPr lang="en-US" sz="2800" b="1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laporan</a:t>
            </a:r>
            <a:r>
              <a:rPr lang="en-US" sz="2800" b="1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akhir</a:t>
            </a:r>
            <a:r>
              <a:rPr lang="en-US" sz="2800" b="1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desain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(Tulisan/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Perhitungan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/Gambar/Diagram)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lebih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0 </a:t>
            </a:r>
            <a:r>
              <a:rPr lang="en-US" sz="2800" b="1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halaman</a:t>
            </a:r>
            <a:r>
              <a:rPr lang="en-US" sz="2800" b="1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sampul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lembar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font times new roman 12 dan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spasi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laporan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bentuk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gambar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/diagram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mengikuti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aturan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gambar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teknik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ISO.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Ukuran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kertas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A4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gambar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dan diagram. </a:t>
            </a:r>
            <a:endParaRPr lang="en-US" sz="28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CB6309-9782-20BD-B6CB-91F5C315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PENULISAN PROPOSAL DAN LAPORAN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3600" b="1" dirty="0" err="1">
                <a:solidFill>
                  <a:srgbClr val="FF0000"/>
                </a:solidFill>
              </a:rPr>
              <a:t>Lomba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prototipe</a:t>
            </a:r>
            <a:r>
              <a:rPr lang="en-US" sz="3600" b="1" dirty="0">
                <a:solidFill>
                  <a:srgbClr val="FF0000"/>
                </a:solidFill>
              </a:rPr>
              <a:t> dan </a:t>
            </a:r>
            <a:r>
              <a:rPr lang="en-US" sz="3600" b="1" dirty="0" err="1">
                <a:solidFill>
                  <a:srgbClr val="FF0000"/>
                </a:solidFill>
              </a:rPr>
              <a:t>performa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3B4D33-394A-3B53-6DE2-FC427F70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347881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Laporan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berisi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cover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lembar</a:t>
            </a:r>
            <a:r>
              <a:rPr lang="en-US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US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universitas, </a:t>
            </a:r>
            <a:r>
              <a:rPr lang="en-US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daftar </a:t>
            </a:r>
            <a:r>
              <a:rPr lang="en-US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isi</a:t>
            </a:r>
            <a:r>
              <a:rPr lang="en-US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dan </a:t>
            </a:r>
            <a:r>
              <a:rPr lang="en-US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referensi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persyaratan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tetapi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masuk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),</a:t>
            </a:r>
            <a:endParaRPr lang="en-US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Cover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berisi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Logo KKI 2024, Sponsor BPTI-KEMENDIKBUDRISTEK, Universitas </a:t>
            </a: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Penyelenggara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, Universitas </a:t>
            </a: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Asal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kapal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nama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,</a:t>
            </a:r>
            <a:endParaRPr lang="en-US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total </a:t>
            </a:r>
            <a:r>
              <a:rPr lang="en-US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halaman</a:t>
            </a:r>
            <a:r>
              <a:rPr lang="en-US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usulan</a:t>
            </a:r>
            <a:r>
              <a:rPr lang="en-US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prototipe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performa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  (Tulisan/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Perhitungan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/Gambar/Diagram)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b="1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0 </a:t>
            </a:r>
            <a:r>
              <a:rPr lang="en-US" b="1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halaman</a:t>
            </a:r>
            <a:r>
              <a:rPr lang="en-US" b="1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sampul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lembar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pengesahan</a:t>
            </a:r>
            <a:r>
              <a:rPr lang="en-US" sz="28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)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font times new roman 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12 dan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spasi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1.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laporan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bentuk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gambar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/diagram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mengikuti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aturan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gambar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teknik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ISO.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Ukuran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kertas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digunakan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A4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gambar</a:t>
            </a:r>
            <a:r>
              <a:rPr lang="en-US" dirty="0">
                <a:effectLst/>
                <a:latin typeface="Poppins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dan diagram. </a:t>
            </a:r>
            <a:endParaRPr lang="en-US" sz="2800" dirty="0">
              <a:effectLst/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7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CB6309-9782-20BD-B6CB-91F5C315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PENULISAN PROPOSAL DAN LAPORAN KEMAJUAN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3600" b="1" dirty="0" err="1">
                <a:solidFill>
                  <a:srgbClr val="FF0000"/>
                </a:solidFill>
              </a:rPr>
              <a:t>Lomba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prototipe</a:t>
            </a:r>
            <a:r>
              <a:rPr lang="en-US" sz="3600" b="1" dirty="0">
                <a:solidFill>
                  <a:srgbClr val="FF0000"/>
                </a:solidFill>
              </a:rPr>
              <a:t> dan </a:t>
            </a:r>
            <a:r>
              <a:rPr lang="en-US" sz="3600" b="1" dirty="0" err="1">
                <a:solidFill>
                  <a:srgbClr val="FF0000"/>
                </a:solidFill>
              </a:rPr>
              <a:t>performa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3B4D33-394A-3B53-6DE2-FC427F70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347881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 err="1">
                <a:latin typeface="Poppins" panose="00000500000000000000" pitchFamily="2" charset="0"/>
                <a:cs typeface="Times New Roman" panose="02020603050405020304" pitchFamily="18" charset="0"/>
              </a:rPr>
              <a:t>Laporan</a:t>
            </a:r>
            <a:r>
              <a:rPr lang="en-US" sz="22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Poppins" panose="00000500000000000000" pitchFamily="2" charset="0"/>
                <a:cs typeface="Times New Roman" panose="02020603050405020304" pitchFamily="18" charset="0"/>
              </a:rPr>
              <a:t>kemajuan</a:t>
            </a:r>
            <a:r>
              <a:rPr lang="en-US" sz="22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Poppins" panose="00000500000000000000" pitchFamily="2" charset="0"/>
                <a:cs typeface="Times New Roman" panose="02020603050405020304" pitchFamily="18" charset="0"/>
              </a:rPr>
              <a:t>berupa</a:t>
            </a:r>
            <a:r>
              <a:rPr lang="en-US" sz="2200" dirty="0">
                <a:latin typeface="Poppins" panose="00000500000000000000" pitchFamily="2" charset="0"/>
                <a:cs typeface="Times New Roman" panose="02020603050405020304" pitchFamily="18" charset="0"/>
              </a:rPr>
              <a:t> Video, </a:t>
            </a:r>
            <a:r>
              <a:rPr lang="id-ID" sz="2200" dirty="0">
                <a:latin typeface="Poppins" panose="00000500000000000000" pitchFamily="2" charset="0"/>
                <a:cs typeface="Times New Roman" panose="02020603050405020304" pitchFamily="18" charset="0"/>
              </a:rPr>
              <a:t>Setiap tahapan alur proses pada video diawali dengan narasi tertulis tahapan (misalnya: Pembuatan Lambung Kapal), yang kemudian diikuti dengan narasi berupa audio terkait tahapan tersebut. Durasi video tidak lebih dari 5 menit. Video yang disiapkan berjenis MP4, dengan resolusi minimal dan rasio 720pixel: 1280×720 (16:9).</a:t>
            </a:r>
            <a:endParaRPr lang="en-US" sz="2200" dirty="0">
              <a:latin typeface="Poppins" panose="000005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4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90CA14-CF72-7ED6-533B-EB6326C03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Tahapan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Perlombaan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i-FI" sz="3600" b="1" dirty="0">
                <a:solidFill>
                  <a:srgbClr val="FF0000"/>
                </a:solidFill>
              </a:rPr>
              <a:t>LINK PENDAFTARAN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3947DB5-C827-6F64-3D30-736A07D9E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34788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Link </a:t>
            </a:r>
            <a:r>
              <a:rPr lang="en-US" dirty="0" err="1"/>
              <a:t>pendaftaran</a:t>
            </a:r>
            <a:r>
              <a:rPr lang="en-US" dirty="0"/>
              <a:t> Kontes </a:t>
            </a:r>
            <a:r>
              <a:rPr lang="en-US" dirty="0" err="1"/>
              <a:t>Kapal</a:t>
            </a:r>
            <a:r>
              <a:rPr lang="en-US" dirty="0"/>
              <a:t> Indonesia (KKI) </a:t>
            </a:r>
            <a:r>
              <a:rPr lang="en-US" dirty="0" err="1"/>
              <a:t>Tahun</a:t>
            </a:r>
            <a:r>
              <a:rPr lang="en-US" dirty="0"/>
              <a:t> 2024: </a:t>
            </a:r>
          </a:p>
          <a:p>
            <a:pPr lvl="1"/>
            <a:r>
              <a:rPr lang="sv-SE" dirty="0"/>
              <a:t>Perguruan tinggi mendaftarkan peserta pada portal BPTI https://daftar-bpti.kemdikbud.go.id dan melakukan finalisasi pendaftaran.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sinkronisasi</a:t>
            </a:r>
            <a:r>
              <a:rPr lang="en-US" dirty="0"/>
              <a:t> data pada portal </a:t>
            </a:r>
            <a:r>
              <a:rPr lang="en-US" dirty="0" err="1"/>
              <a:t>perlombaan</a:t>
            </a:r>
            <a:r>
              <a:rPr lang="en-US" dirty="0"/>
              <a:t> KKI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mengisi</a:t>
            </a:r>
            <a:r>
              <a:rPr lang="en-US" dirty="0"/>
              <a:t> </a:t>
            </a:r>
            <a:r>
              <a:rPr lang="en-US" dirty="0" err="1"/>
              <a:t>berkas</a:t>
            </a:r>
            <a:r>
              <a:rPr lang="en-US" dirty="0"/>
              <a:t> yang </a:t>
            </a:r>
            <a:r>
              <a:rPr lang="en-US" dirty="0" err="1"/>
              <a:t>diminta</a:t>
            </a:r>
            <a:r>
              <a:rPr lang="en-US" dirty="0"/>
              <a:t> pada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KKI: https://KKI.kemdikbud.go.id/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softcopy </a:t>
            </a:r>
            <a:r>
              <a:rPr lang="en-US" dirty="0" err="1"/>
              <a:t>dokumen-dokumen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file pdf </a:t>
            </a:r>
            <a:r>
              <a:rPr lang="en-US" dirty="0" err="1"/>
              <a:t>dengan</a:t>
            </a:r>
            <a:r>
              <a:rPr lang="en-US" dirty="0"/>
              <a:t> subject: Proposal KKI 2024 Nama </a:t>
            </a:r>
            <a:r>
              <a:rPr lang="en-US" dirty="0" err="1"/>
              <a:t>Perguruan</a:t>
            </a:r>
            <a:r>
              <a:rPr lang="en-US" dirty="0"/>
              <a:t> Tinggi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. Format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pada </a:t>
            </a:r>
            <a:r>
              <a:rPr lang="en-US" dirty="0" err="1"/>
              <a:t>lampiran</a:t>
            </a:r>
            <a:r>
              <a:rPr lang="en-US" dirty="0"/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1472228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400F84-6BBE-1933-A276-15355AB1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Tahapan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Perlombaan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i-FI" sz="3600" b="1" dirty="0">
                <a:solidFill>
                  <a:srgbClr val="FF0000"/>
                </a:solidFill>
              </a:rPr>
              <a:t>PENYELENGGARA, DAN PELAKSANA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FF2B6-CCB0-F046-47F4-745421D2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34788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Penyelenggara</a:t>
            </a:r>
            <a:r>
              <a:rPr lang="en-US" dirty="0"/>
              <a:t> Kontes </a:t>
            </a:r>
            <a:r>
              <a:rPr lang="en-US" dirty="0" err="1"/>
              <a:t>Kapal</a:t>
            </a:r>
            <a:r>
              <a:rPr lang="en-US" dirty="0"/>
              <a:t> Indonesia (KKI) </a:t>
            </a:r>
            <a:r>
              <a:rPr lang="en-US" dirty="0" err="1"/>
              <a:t>Tahun</a:t>
            </a:r>
            <a:r>
              <a:rPr lang="en-US" dirty="0"/>
              <a:t> 2024 </a:t>
            </a:r>
            <a:r>
              <a:rPr lang="en-US" dirty="0" err="1"/>
              <a:t>adalah</a:t>
            </a:r>
            <a:r>
              <a:rPr lang="en-US" dirty="0"/>
              <a:t> Balai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Talenta</a:t>
            </a:r>
            <a:r>
              <a:rPr lang="en-US" dirty="0"/>
              <a:t> Indonesia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Politeknik</a:t>
            </a:r>
            <a:r>
              <a:rPr lang="en-US" dirty="0"/>
              <a:t> </a:t>
            </a:r>
            <a:r>
              <a:rPr lang="en-US" dirty="0" err="1"/>
              <a:t>Perkapalan</a:t>
            </a:r>
            <a:r>
              <a:rPr lang="en-US" dirty="0"/>
              <a:t> Negeri Surabaya </a:t>
            </a:r>
            <a:r>
              <a:rPr lang="en-US" dirty="0" err="1"/>
              <a:t>sebagai</a:t>
            </a:r>
            <a:r>
              <a:rPr lang="en-US" dirty="0"/>
              <a:t> tuan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penyelenggaraa</a:t>
            </a:r>
            <a:r>
              <a:rPr lang="en-US" dirty="0"/>
              <a:t>. </a:t>
            </a:r>
          </a:p>
          <a:p>
            <a:r>
              <a:rPr lang="en-US" dirty="0"/>
              <a:t>Alamat Balai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Talenta</a:t>
            </a:r>
            <a:r>
              <a:rPr lang="en-US" dirty="0"/>
              <a:t> Indonesia: Jalan </a:t>
            </a:r>
            <a:r>
              <a:rPr lang="en-US" dirty="0" err="1"/>
              <a:t>Gardu</a:t>
            </a:r>
            <a:r>
              <a:rPr lang="en-US" dirty="0"/>
              <a:t>, </a:t>
            </a:r>
            <a:r>
              <a:rPr lang="en-US" dirty="0" err="1"/>
              <a:t>Srengseng</a:t>
            </a:r>
            <a:r>
              <a:rPr lang="en-US" dirty="0"/>
              <a:t> Sawah, </a:t>
            </a:r>
            <a:r>
              <a:rPr lang="en-US" dirty="0" err="1"/>
              <a:t>Jagakarsa</a:t>
            </a:r>
            <a:r>
              <a:rPr lang="en-US" dirty="0"/>
              <a:t>, Kota Jakarta Selatan 12640 Website: https://pusatprestasinasional.kemdikbud.go.id</a:t>
            </a:r>
          </a:p>
          <a:p>
            <a:pPr marL="457200" lvl="1" indent="0">
              <a:buNone/>
            </a:pP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045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ED6243-2AEA-2692-A3F6-564524B6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Tahapan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Perlombaan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FF0000"/>
                </a:solidFill>
              </a:rPr>
              <a:t>AKOMODASI DAN KONSUMSI PESERTA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7D798-74D9-2FDF-E9CD-DCC9E8569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347881"/>
            <a:ext cx="10515600" cy="4351338"/>
          </a:xfrm>
        </p:spPr>
        <p:txBody>
          <a:bodyPr>
            <a:normAutofit/>
          </a:bodyPr>
          <a:lstStyle/>
          <a:p>
            <a:r>
              <a:rPr lang="sv-SE" dirty="0"/>
              <a:t>Panitia tidak menyediakan akomodasi, transportasi, dan konsumsi bagi para finalis dan pembimbing selama pelaksanaan lomba.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58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1E5D33-B77D-E5B6-5914-229191112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KETENTUAN PERLOMBAAN &amp; PENILAIAN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3600" b="1" dirty="0">
                <a:solidFill>
                  <a:srgbClr val="FF0000"/>
                </a:solidFill>
              </a:rPr>
              <a:t>LOMBA DESAIN INOVASI KAPAL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25EE-E123-5970-DBA2-B75807F2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347881"/>
            <a:ext cx="10907486" cy="1662416"/>
          </a:xfrm>
        </p:spPr>
        <p:txBody>
          <a:bodyPr>
            <a:normAutofit fontScale="92500"/>
          </a:bodyPr>
          <a:lstStyle/>
          <a:p>
            <a:r>
              <a:rPr lang="es-ES" dirty="0" err="1"/>
              <a:t>Inovasi</a:t>
            </a:r>
            <a:r>
              <a:rPr lang="es-ES" dirty="0"/>
              <a:t> </a:t>
            </a:r>
            <a:r>
              <a:rPr lang="es-ES" dirty="0" err="1"/>
              <a:t>Desain</a:t>
            </a:r>
            <a:r>
              <a:rPr lang="es-ES" dirty="0"/>
              <a:t> dan </a:t>
            </a:r>
            <a:r>
              <a:rPr lang="es-ES" dirty="0" err="1"/>
              <a:t>Konstruksi</a:t>
            </a:r>
            <a:r>
              <a:rPr lang="es-ES" dirty="0"/>
              <a:t>(IDK) </a:t>
            </a:r>
            <a:r>
              <a:rPr lang="es-ES" dirty="0">
                <a:sym typeface="Wingdings" panose="05000000000000000000" pitchFamily="2" charset="2"/>
              </a:rPr>
              <a:t> </a:t>
            </a:r>
            <a:r>
              <a:rPr lang="en-US" dirty="0"/>
              <a:t>Dr. Eng. Gerry Liston Putra, S.T, M.T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Permesinan</a:t>
            </a:r>
            <a:r>
              <a:rPr lang="en-US" dirty="0"/>
              <a:t> dan </a:t>
            </a:r>
            <a:r>
              <a:rPr lang="en-US" dirty="0" err="1"/>
              <a:t>Kelistrikan</a:t>
            </a:r>
            <a:r>
              <a:rPr lang="en-US" dirty="0"/>
              <a:t> (ISPK) </a:t>
            </a:r>
            <a:r>
              <a:rPr lang="es-ES" dirty="0">
                <a:sym typeface="Wingdings" panose="05000000000000000000" pitchFamily="2" charset="2"/>
              </a:rPr>
              <a:t> </a:t>
            </a:r>
            <a:r>
              <a:rPr lang="en-US" dirty="0"/>
              <a:t>Dr. Eng. I Putu Sindhu Asmara, S.T., M.T. </a:t>
            </a:r>
          </a:p>
          <a:p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(DII) </a:t>
            </a:r>
            <a:r>
              <a:rPr lang="es-ES" dirty="0">
                <a:sym typeface="Wingdings" panose="05000000000000000000" pitchFamily="2" charset="2"/>
              </a:rPr>
              <a:t></a:t>
            </a:r>
            <a:r>
              <a:rPr lang="en-US" dirty="0"/>
              <a:t> Ir. </a:t>
            </a:r>
            <a:r>
              <a:rPr lang="en-US" dirty="0" err="1"/>
              <a:t>Ardi</a:t>
            </a:r>
            <a:r>
              <a:rPr lang="en-US" dirty="0"/>
              <a:t> Nugroho </a:t>
            </a:r>
            <a:r>
              <a:rPr lang="en-US" dirty="0" err="1"/>
              <a:t>Yulianto</a:t>
            </a:r>
            <a:r>
              <a:rPr lang="en-US" dirty="0"/>
              <a:t>, S.T., M.T., </a:t>
            </a:r>
            <a:r>
              <a:rPr lang="en-US" dirty="0" err="1"/>
              <a:t>Ph.D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7DA15F-4968-0E20-984D-3D20F6852918}"/>
              </a:ext>
            </a:extLst>
          </p:cNvPr>
          <p:cNvSpPr txBox="1">
            <a:spLocks/>
          </p:cNvSpPr>
          <p:nvPr/>
        </p:nvSpPr>
        <p:spPr>
          <a:xfrm>
            <a:off x="642257" y="3813049"/>
            <a:ext cx="10515600" cy="915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3600" b="1" dirty="0">
                <a:solidFill>
                  <a:srgbClr val="FF0000"/>
                </a:solidFill>
              </a:rPr>
              <a:t>LOMBA PEBUATAN PROTOTIPE DAN PERFORMA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4FF0EB-2A81-6B38-0102-300F230FA9B5}"/>
              </a:ext>
            </a:extLst>
          </p:cNvPr>
          <p:cNvSpPr txBox="1">
            <a:spLocks/>
          </p:cNvSpPr>
          <p:nvPr/>
        </p:nvSpPr>
        <p:spPr>
          <a:xfrm>
            <a:off x="642256" y="4728755"/>
            <a:ext cx="11088189" cy="1662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Autonomous</a:t>
            </a:r>
            <a:r>
              <a:rPr lang="fr-FR" dirty="0"/>
              <a:t> Surface Vessel (ASV) 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 </a:t>
            </a:r>
            <a:r>
              <a:rPr lang="nb-NO" dirty="0"/>
              <a:t>Ir. Hendro Nurhadi, Dipl.-Ing., Ph.D. </a:t>
            </a:r>
            <a:endParaRPr lang="en-US" dirty="0"/>
          </a:p>
          <a:p>
            <a:r>
              <a:rPr lang="en-US" sz="2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Platform Supply Vessel </a:t>
            </a:r>
            <a:r>
              <a:rPr lang="en-US" dirty="0"/>
              <a:t>Electric Remote Control (PSV-ERC) </a:t>
            </a:r>
            <a:r>
              <a:rPr lang="es-ES" dirty="0">
                <a:sym typeface="Wingdings" panose="05000000000000000000" pitchFamily="2" charset="2"/>
              </a:rPr>
              <a:t> </a:t>
            </a:r>
            <a:r>
              <a:rPr lang="en-US" dirty="0"/>
              <a:t>Prof. Dr. Eng. Hartono </a:t>
            </a:r>
            <a:r>
              <a:rPr lang="en-US" dirty="0" err="1"/>
              <a:t>Yudo</a:t>
            </a:r>
            <a:r>
              <a:rPr lang="en-US" dirty="0"/>
              <a:t>, S.T., M.T. </a:t>
            </a:r>
          </a:p>
          <a:p>
            <a:r>
              <a:rPr lang="en-US" sz="28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Platform Supply Vessel</a:t>
            </a:r>
            <a:r>
              <a:rPr lang="it-IT" dirty="0"/>
              <a:t> Fuel Engine Remote Control (PSV-FERC)</a:t>
            </a:r>
            <a:r>
              <a:rPr lang="es-ES" dirty="0">
                <a:sym typeface="Wingdings" panose="05000000000000000000" pitchFamily="2" charset="2"/>
              </a:rPr>
              <a:t> Dr. </a:t>
            </a:r>
            <a:r>
              <a:rPr lang="es-ES" dirty="0" err="1">
                <a:sym typeface="Wingdings" panose="05000000000000000000" pitchFamily="2" charset="2"/>
              </a:rPr>
              <a:t>Sunardi</a:t>
            </a:r>
            <a:r>
              <a:rPr lang="es-ES" dirty="0">
                <a:sym typeface="Wingdings" panose="05000000000000000000" pitchFamily="2" charset="2"/>
              </a:rPr>
              <a:t>, ST., MT.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1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25184-BE3E-0393-8CA0-D7B4393F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0070C0"/>
                </a:solidFill>
              </a:rPr>
              <a:t>PERSYARATAN POSTER UNTUK YANG LOLOS LOMBA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4E75-638A-B1A0-F264-2CAEC8F4A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347881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dan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prototipe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poster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:</a:t>
            </a:r>
          </a:p>
          <a:p>
            <a:r>
              <a:rPr lang="en-US" dirty="0"/>
              <a:t>Poster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orisinal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dan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dipublikasikan</a:t>
            </a:r>
            <a:r>
              <a:rPr lang="en-US" dirty="0"/>
              <a:t>.</a:t>
            </a:r>
          </a:p>
          <a:p>
            <a:r>
              <a:rPr lang="en-US" dirty="0"/>
              <a:t>Poster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kemaritiman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: logo universitas-KKCTBN 2023,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</a:t>
            </a:r>
            <a:r>
              <a:rPr lang="en-US" dirty="0" err="1"/>
              <a:t>pantai</a:t>
            </a:r>
            <a:r>
              <a:rPr lang="en-US" dirty="0"/>
              <a:t>,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dan </a:t>
            </a:r>
            <a:r>
              <a:rPr lang="en-US" dirty="0" err="1"/>
              <a:t>tampilan</a:t>
            </a:r>
            <a:r>
              <a:rPr lang="en-US" dirty="0"/>
              <a:t> 3D. </a:t>
            </a:r>
          </a:p>
          <a:p>
            <a:r>
              <a:rPr lang="en-US" dirty="0"/>
              <a:t>Poster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A2 420 mm x 594 cm, </a:t>
            </a:r>
            <a:r>
              <a:rPr lang="en-US" dirty="0" err="1"/>
              <a:t>dengan</a:t>
            </a:r>
            <a:r>
              <a:rPr lang="en-US" dirty="0"/>
              <a:t> format JPG, </a:t>
            </a:r>
            <a:r>
              <a:rPr lang="en-US" dirty="0" err="1"/>
              <a:t>resolusi</a:t>
            </a:r>
            <a:r>
              <a:rPr lang="en-US" dirty="0"/>
              <a:t> minimal 300 </a:t>
            </a:r>
            <a:r>
              <a:rPr lang="en-US" dirty="0" err="1"/>
              <a:t>ppi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mencantumkan</a:t>
            </a:r>
            <a:r>
              <a:rPr lang="en-US" dirty="0"/>
              <a:t> logo BPTI- KEMENDIKBUDRISTEK pada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poster dan </a:t>
            </a:r>
            <a:r>
              <a:rPr lang="en-US" dirty="0" err="1"/>
              <a:t>lambang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disampingnya</a:t>
            </a:r>
            <a:r>
              <a:rPr lang="en-US" dirty="0"/>
              <a:t>,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dibagian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poster,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referensi</a:t>
            </a:r>
            <a:r>
              <a:rPr lang="en-US" dirty="0"/>
              <a:t> poster. </a:t>
            </a:r>
          </a:p>
          <a:p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SARA, </a:t>
            </a:r>
            <a:r>
              <a:rPr lang="en-US" dirty="0" err="1"/>
              <a:t>Provokatif</a:t>
            </a:r>
            <a:r>
              <a:rPr lang="en-US" dirty="0"/>
              <a:t>, dan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</a:p>
          <a:p>
            <a:pPr marL="457200" lvl="1" indent="0">
              <a:buNone/>
            </a:pP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2147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06AB18-8BAF-652A-BCBE-777218B2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6762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PENGHARGAAN PEMENANG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3021DC1E-1D71-00C7-249D-1EC46B4CD7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534444"/>
              </p:ext>
            </p:extLst>
          </p:nvPr>
        </p:nvGraphicFramePr>
        <p:xfrm>
          <a:off x="642257" y="1579690"/>
          <a:ext cx="11218817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092">
                  <a:extLst>
                    <a:ext uri="{9D8B030D-6E8A-4147-A177-3AD203B41FA5}">
                      <a16:colId xmlns:a16="http://schemas.microsoft.com/office/drawing/2014/main" val="2761208234"/>
                    </a:ext>
                  </a:extLst>
                </a:gridCol>
                <a:gridCol w="5473337">
                  <a:extLst>
                    <a:ext uri="{9D8B030D-6E8A-4147-A177-3AD203B41FA5}">
                      <a16:colId xmlns:a16="http://schemas.microsoft.com/office/drawing/2014/main" val="33578439"/>
                    </a:ext>
                  </a:extLst>
                </a:gridCol>
                <a:gridCol w="5068388">
                  <a:extLst>
                    <a:ext uri="{9D8B030D-6E8A-4147-A177-3AD203B41FA5}">
                      <a16:colId xmlns:a16="http://schemas.microsoft.com/office/drawing/2014/main" val="950295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Katgori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Lomba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54613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A. </a:t>
                      </a:r>
                      <a:r>
                        <a:rPr lang="es-ES" sz="2400" dirty="0" err="1"/>
                        <a:t>Inovasi</a:t>
                      </a:r>
                      <a:r>
                        <a:rPr lang="es-ES" sz="2400" dirty="0"/>
                        <a:t> </a:t>
                      </a:r>
                      <a:r>
                        <a:rPr lang="es-ES" sz="2400" dirty="0" err="1"/>
                        <a:t>Desain</a:t>
                      </a:r>
                      <a:r>
                        <a:rPr lang="es-ES" sz="2400" dirty="0"/>
                        <a:t> dan </a:t>
                      </a:r>
                      <a:r>
                        <a:rPr lang="es-ES" sz="2400" dirty="0" err="1"/>
                        <a:t>Konstruksi</a:t>
                      </a:r>
                      <a:r>
                        <a:rPr lang="es-ES" sz="2400" dirty="0"/>
                        <a:t> (IDK)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Juara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(1, 2 dan 3) dan Harapan 1 dan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61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B. </a:t>
                      </a:r>
                      <a:r>
                        <a:rPr lang="en-US" sz="2400" dirty="0" err="1"/>
                        <a:t>Inovasi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Sistem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Permesinan</a:t>
                      </a:r>
                      <a:r>
                        <a:rPr lang="en-US" sz="2400" dirty="0"/>
                        <a:t> dan </a:t>
                      </a:r>
                      <a:r>
                        <a:rPr lang="en-US" sz="2400" dirty="0" err="1"/>
                        <a:t>Kelistrikan</a:t>
                      </a:r>
                      <a:r>
                        <a:rPr lang="en-US" sz="2400" dirty="0"/>
                        <a:t> (ISPK)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Juara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(1, 2 dan 3) dan Harapan 1 dan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0338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dirty="0"/>
                        <a:t>C. Inovasi Perlengkapan Khusus (IPK)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Juara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(1, 2 dan 3) dan Harapan 1 dan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09380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A. </a:t>
                      </a:r>
                      <a:r>
                        <a:rPr lang="en-US" sz="2400" dirty="0" err="1"/>
                        <a:t>Pembuatan</a:t>
                      </a:r>
                      <a:r>
                        <a:rPr lang="en-US" sz="2400" dirty="0"/>
                        <a:t> dan Performa Prototype ASV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Juara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(1, 2 dan 3) dan Harapan 1 dan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9229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B. </a:t>
                      </a:r>
                      <a:r>
                        <a:rPr lang="en-US" sz="2400" dirty="0" err="1"/>
                        <a:t>Lomba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Pembuatan</a:t>
                      </a:r>
                      <a:r>
                        <a:rPr lang="en-US" sz="2400" dirty="0"/>
                        <a:t> Dan Performa Prototype PSP-ERC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Juara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(1, 2 dan 3) dan Harapan 1 dan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295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C. </a:t>
                      </a:r>
                      <a:r>
                        <a:rPr lang="en-US" sz="2400" dirty="0" err="1"/>
                        <a:t>Lomba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Pembuatan</a:t>
                      </a:r>
                      <a:r>
                        <a:rPr lang="en-US" sz="2400" dirty="0"/>
                        <a:t> Dan Performa Prototype PSP-FERC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Juara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(1, 2 dan 3) dan Harapan 1 dan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53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216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C8AAF-4826-53C5-0B9A-58CA3007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6762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PENGHARGAAN LAINNYA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C45DBA7E-5E2D-D86D-E4A5-35C97E433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747775"/>
              </p:ext>
            </p:extLst>
          </p:nvPr>
        </p:nvGraphicFramePr>
        <p:xfrm>
          <a:off x="838200" y="1825625"/>
          <a:ext cx="10515597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">
                  <a:extLst>
                    <a:ext uri="{9D8B030D-6E8A-4147-A177-3AD203B41FA5}">
                      <a16:colId xmlns:a16="http://schemas.microsoft.com/office/drawing/2014/main" val="484484607"/>
                    </a:ext>
                  </a:extLst>
                </a:gridCol>
                <a:gridCol w="8660674">
                  <a:extLst>
                    <a:ext uri="{9D8B030D-6E8A-4147-A177-3AD203B41FA5}">
                      <a16:colId xmlns:a16="http://schemas.microsoft.com/office/drawing/2014/main" val="2191004563"/>
                    </a:ext>
                  </a:extLst>
                </a:gridCol>
                <a:gridCol w="1138643">
                  <a:extLst>
                    <a:ext uri="{9D8B030D-6E8A-4147-A177-3AD203B41FA5}">
                      <a16:colId xmlns:a16="http://schemas.microsoft.com/office/drawing/2014/main" val="2768181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Katgori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Lomba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01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 Prototype-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Autonomous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Surface Vessel (ASV)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08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 Prototype- Platform Supply Vessel Electric Remote Control (PSV -ERC)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15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 Platform Supply Vessel  Fuel Engine Remote Control (PSP-FERC)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542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 Race- </a:t>
                      </a:r>
                      <a:r>
                        <a:rPr lang="fr-FR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Autonomous</a:t>
                      </a:r>
                      <a:r>
                        <a:rPr lang="fr-F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Surface Vessel (ASV)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57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 Race- Platform Supply Vessel  Electric Remote Control (PSP-ERC)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749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 Platform Supply Vessel  Fuel Engine Remote Control (PSP-FERC)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608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 Spirit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Pendatang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191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 Favorite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13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48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9945D34-05F8-FA22-44F1-8C45388AF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20EA066-185D-0235-EAC8-36427FF93241}"/>
              </a:ext>
            </a:extLst>
          </p:cNvPr>
          <p:cNvSpPr txBox="1">
            <a:spLocks/>
          </p:cNvSpPr>
          <p:nvPr/>
        </p:nvSpPr>
        <p:spPr>
          <a:xfrm>
            <a:off x="642257" y="10088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70C0"/>
                </a:solidFill>
              </a:rPr>
              <a:t>Kontes Kapal Indonesia (KKI)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6593DD-85CE-32D7-59D8-F1F948C1B69C}"/>
              </a:ext>
            </a:extLst>
          </p:cNvPr>
          <p:cNvSpPr txBox="1">
            <a:spLocks/>
          </p:cNvSpPr>
          <p:nvPr/>
        </p:nvSpPr>
        <p:spPr>
          <a:xfrm>
            <a:off x="642257" y="23478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KKI </a:t>
            </a:r>
            <a:r>
              <a:rPr lang="en-US" dirty="0" err="1"/>
              <a:t>diselenggarakan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didukung</a:t>
            </a:r>
            <a:r>
              <a:rPr lang="en-US" dirty="0"/>
              <a:t> oleh </a:t>
            </a:r>
            <a:r>
              <a:rPr lang="en-US" dirty="0" err="1"/>
              <a:t>akademisi</a:t>
            </a:r>
            <a:r>
              <a:rPr lang="en-US" dirty="0"/>
              <a:t>, </a:t>
            </a:r>
            <a:r>
              <a:rPr lang="en-US" dirty="0" err="1"/>
              <a:t>praktisi</a:t>
            </a:r>
            <a:r>
              <a:rPr lang="en-US" dirty="0"/>
              <a:t>, dan </a:t>
            </a:r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sumbangsih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sv-SE" dirty="0"/>
              <a:t>kelautan dilihat dari perspektif teknologi kemaritiman dan perkapalan. </a:t>
            </a:r>
          </a:p>
          <a:p>
            <a:r>
              <a:rPr lang="en-US" dirty="0"/>
              <a:t>KKI 2024 (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)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diselengarakan</a:t>
            </a:r>
            <a:r>
              <a:rPr lang="en-US" dirty="0"/>
              <a:t> di </a:t>
            </a:r>
            <a:r>
              <a:rPr lang="en-US" dirty="0" err="1"/>
              <a:t>Politeknik</a:t>
            </a:r>
            <a:r>
              <a:rPr lang="en-US" dirty="0"/>
              <a:t> </a:t>
            </a:r>
            <a:r>
              <a:rPr lang="en-US" dirty="0" err="1"/>
              <a:t>Perkapalan</a:t>
            </a:r>
            <a:r>
              <a:rPr lang="en-US" dirty="0"/>
              <a:t> Negeri Surabaya, </a:t>
            </a:r>
            <a:r>
              <a:rPr lang="en-US" dirty="0" err="1"/>
              <a:t>merupakan</a:t>
            </a:r>
            <a:r>
              <a:rPr lang="en-US" dirty="0"/>
              <a:t> KKI yang </a:t>
            </a:r>
            <a:r>
              <a:rPr lang="en-US" dirty="0" err="1"/>
              <a:t>ke</a:t>
            </a:r>
            <a:r>
              <a:rPr lang="en-US" dirty="0"/>
              <a:t> X.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diselengarakan</a:t>
            </a:r>
            <a:r>
              <a:rPr lang="en-US" dirty="0"/>
              <a:t> pada </a:t>
            </a:r>
            <a:r>
              <a:rPr lang="en-US" dirty="0" err="1"/>
              <a:t>Tahun</a:t>
            </a:r>
            <a:r>
              <a:rPr lang="en-US" dirty="0"/>
              <a:t> 2012 (UNDIP); 2013 (ITS); 2014 (UI); 2016 (PPNS); 2018 (POLTERA); 2019, 2020 dan 2021 (UMM); 2022 (UPN </a:t>
            </a:r>
            <a:r>
              <a:rPr lang="en-US" dirty="0" err="1"/>
              <a:t>Jawa</a:t>
            </a:r>
            <a:r>
              <a:rPr lang="en-US" dirty="0"/>
              <a:t> Timur); dan 2023 (Universitas Indonesia).</a:t>
            </a:r>
          </a:p>
          <a:p>
            <a:r>
              <a:rPr lang="en-US" dirty="0" err="1"/>
              <a:t>Perlombaan</a:t>
            </a:r>
            <a:r>
              <a:rPr lang="en-US" dirty="0"/>
              <a:t> KKI </a:t>
            </a:r>
            <a:r>
              <a:rPr lang="en-US" dirty="0" err="1"/>
              <a:t>tahun</a:t>
            </a:r>
            <a:r>
              <a:rPr lang="en-US" dirty="0"/>
              <a:t> 2024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2 </a:t>
            </a:r>
            <a:r>
              <a:rPr lang="en-US" dirty="0" err="1"/>
              <a:t>kategori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diperlombakan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1) </a:t>
            </a:r>
            <a:r>
              <a:rPr lang="en-US" dirty="0" err="1"/>
              <a:t>Lomba</a:t>
            </a:r>
            <a:r>
              <a:rPr lang="en-US" dirty="0"/>
              <a:t> Desain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Pantai (IDK, ISPK, dan IPK), dan 2)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dan Performa </a:t>
            </a:r>
            <a:r>
              <a:rPr lang="en-US" dirty="0" err="1"/>
              <a:t>Prototipe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</a:t>
            </a:r>
            <a:r>
              <a:rPr lang="en-US" dirty="0" err="1"/>
              <a:t>pantai</a:t>
            </a:r>
            <a:r>
              <a:rPr lang="en-US" dirty="0"/>
              <a:t> (AVS, ERC dan FERC). </a:t>
            </a:r>
          </a:p>
        </p:txBody>
      </p:sp>
    </p:spTree>
    <p:extLst>
      <p:ext uri="{BB962C8B-B14F-4D97-AF65-F5344CB8AC3E}">
        <p14:creationId xmlns:p14="http://schemas.microsoft.com/office/powerpoint/2010/main" val="3559945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C8AAF-4826-53C5-0B9A-58CA3007B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676221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Penentuan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Juara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Umum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EAAAE-8FC1-1B96-397D-B6A183241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" y="1817533"/>
            <a:ext cx="10434524" cy="42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27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B1F9B3-92CC-81C4-502C-E4C76E79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67622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JADUAL KEGIATAN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59B4005D-815F-ABB1-AD40-E0A7CB216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648874"/>
              </p:ext>
            </p:extLst>
          </p:nvPr>
        </p:nvGraphicFramePr>
        <p:xfrm>
          <a:off x="838201" y="1551305"/>
          <a:ext cx="10515597" cy="471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789">
                  <a:extLst>
                    <a:ext uri="{9D8B030D-6E8A-4147-A177-3AD203B41FA5}">
                      <a16:colId xmlns:a16="http://schemas.microsoft.com/office/drawing/2014/main" val="276622679"/>
                    </a:ext>
                  </a:extLst>
                </a:gridCol>
                <a:gridCol w="5980609">
                  <a:extLst>
                    <a:ext uri="{9D8B030D-6E8A-4147-A177-3AD203B41FA5}">
                      <a16:colId xmlns:a16="http://schemas.microsoft.com/office/drawing/2014/main" val="398613736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855567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trike="noStrike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 err="1"/>
                        <a:t>Kegiatan</a:t>
                      </a:r>
                      <a:endParaRPr lang="en-US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noStrike" dirty="0"/>
                        <a:t>Waktu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53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trike="noStrike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Sosialisasi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Pedoman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KKI 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8 Juli 2024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4808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Pendaftaran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, Upload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Dokumen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Administratif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, dan Upload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Usulan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Konsep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Desain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Usulan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Pembuatan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Prototipe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dan Performa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8 -30 Juli 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5428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Evaluasi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Tahap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31 Juli– 3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Agustus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3329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Pengumuman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Evaluasi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Tahap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Agustus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946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Pengerjaan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Desain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Kapal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Pembuatan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Prototype dan Performa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Agustus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– 1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Oktober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9012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Batas Upload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Laporan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desain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kapal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katagori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Lomba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Desain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atau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upload Video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Kemajuan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untuk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Lomba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Pembuatan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Prototipe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dan Performa)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Oktober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574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Evaluasi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Tahap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2 dan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Visualisasi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Final KKI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2-7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Oktober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3372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Pengumuman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Evakuasi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Tahap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Oktober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2107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Final KKI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23-28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Oktober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079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99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A9F039-1EBD-DD51-B60D-FB295FE45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743" y="0"/>
            <a:ext cx="4737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9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271528-4633-A73E-6D75-95146E730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48" y="0"/>
            <a:ext cx="453592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6B6F20-5017-DB0A-2B8B-E6392B674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834" y="0"/>
            <a:ext cx="4397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87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B12B-39B1-96C9-14BB-98CD1C3D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9559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TERIMA KASIH</a:t>
            </a:r>
            <a:endParaRPr lang="en-ID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0DA411A1-D893-52BE-3ECF-2485E73F3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3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19827E-6F07-F7BE-923D-54747C92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Pendahuluan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3600" b="1" dirty="0" err="1">
                <a:solidFill>
                  <a:srgbClr val="FF0000"/>
                </a:solidFill>
              </a:rPr>
              <a:t>Latar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Belakang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08143B-E245-207C-452E-A5EE546F3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347881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Indonesia </a:t>
            </a:r>
            <a:r>
              <a:rPr lang="en-US" dirty="0" err="1"/>
              <a:t>merupakan</a:t>
            </a:r>
            <a:r>
              <a:rPr lang="en-US" dirty="0"/>
              <a:t> Negara Maritim </a:t>
            </a:r>
            <a:r>
              <a:rPr lang="en-US" dirty="0" err="1"/>
              <a:t>dengan</a:t>
            </a:r>
            <a:r>
              <a:rPr lang="en-US" dirty="0"/>
              <a:t> 2/3 </a:t>
            </a:r>
            <a:r>
              <a:rPr lang="en-US" dirty="0" err="1"/>
              <a:t>persen</a:t>
            </a:r>
            <a:r>
              <a:rPr lang="en-US" dirty="0"/>
              <a:t> </a:t>
            </a:r>
            <a:r>
              <a:rPr lang="en-US" dirty="0" err="1"/>
              <a:t>wilayahnya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lautan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garis </a:t>
            </a:r>
            <a:r>
              <a:rPr lang="en-US" dirty="0" err="1"/>
              <a:t>pantai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81.290 km, </a:t>
            </a:r>
            <a:r>
              <a:rPr lang="en-US" dirty="0" err="1"/>
              <a:t>menempatkan</a:t>
            </a:r>
            <a:r>
              <a:rPr lang="en-US" dirty="0"/>
              <a:t> Indonesia pada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garis </a:t>
            </a:r>
            <a:r>
              <a:rPr lang="en-US" dirty="0" err="1"/>
              <a:t>pantai</a:t>
            </a:r>
            <a:r>
              <a:rPr lang="en-US" dirty="0"/>
              <a:t> </a:t>
            </a:r>
            <a:r>
              <a:rPr lang="en-US" dirty="0" err="1"/>
              <a:t>terpanjang</a:t>
            </a:r>
            <a:r>
              <a:rPr lang="en-US" dirty="0"/>
              <a:t> di dunia </a:t>
            </a:r>
            <a:r>
              <a:rPr lang="en-US" dirty="0" err="1"/>
              <a:t>setelah</a:t>
            </a:r>
            <a:r>
              <a:rPr lang="en-US" dirty="0"/>
              <a:t> Kanada. Hal </a:t>
            </a:r>
            <a:r>
              <a:rPr lang="en-US" dirty="0" err="1"/>
              <a:t>inisalah</a:t>
            </a:r>
            <a:r>
              <a:rPr lang="en-US" dirty="0"/>
              <a:t>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Indonesia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di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dan mineral. </a:t>
            </a:r>
          </a:p>
          <a:p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dan mineral </a:t>
            </a:r>
            <a:r>
              <a:rPr lang="en-US" dirty="0" err="1"/>
              <a:t>kelautan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terstruktur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,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Masyarakat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melestarikan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dan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.</a:t>
            </a:r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mineral </a:t>
            </a:r>
            <a:r>
              <a:rPr lang="en-US" dirty="0" err="1"/>
              <a:t>kelautan</a:t>
            </a:r>
            <a:r>
              <a:rPr lang="en-US" dirty="0"/>
              <a:t> Indonesian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apung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bersaing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di negara-negara </a:t>
            </a:r>
            <a:r>
              <a:rPr lang="en-US" dirty="0" err="1"/>
              <a:t>maju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digital yang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(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big data, </a:t>
            </a:r>
            <a:r>
              <a:rPr lang="en-US" dirty="0" err="1"/>
              <a:t>kontrol</a:t>
            </a:r>
            <a:r>
              <a:rPr lang="en-US" dirty="0"/>
              <a:t>, </a:t>
            </a:r>
            <a:r>
              <a:rPr lang="en-US" dirty="0" err="1"/>
              <a:t>robotika</a:t>
            </a:r>
            <a:r>
              <a:rPr lang="en-US" dirty="0"/>
              <a:t>, virtual reality, dan augmented reality). </a:t>
            </a:r>
          </a:p>
        </p:txBody>
      </p:sp>
    </p:spTree>
    <p:extLst>
      <p:ext uri="{BB962C8B-B14F-4D97-AF65-F5344CB8AC3E}">
        <p14:creationId xmlns:p14="http://schemas.microsoft.com/office/powerpoint/2010/main" val="92376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FC12D61-2A52-2363-16F4-3C9379F7E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Pendahuluan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3600" b="1" dirty="0" err="1">
                <a:solidFill>
                  <a:srgbClr val="FF0000"/>
                </a:solidFill>
              </a:rPr>
              <a:t>Tujuan</a:t>
            </a:r>
            <a:r>
              <a:rPr lang="en-US" sz="3600" b="1" dirty="0">
                <a:solidFill>
                  <a:srgbClr val="FF0000"/>
                </a:solidFill>
              </a:rPr>
              <a:t> Kontes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CE7A1E-1FCE-0E65-AF8E-FE6E8BC9D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347881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Mendapatkan</a:t>
            </a:r>
            <a:r>
              <a:rPr lang="en-US" dirty="0"/>
              <a:t> dan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bertalenta</a:t>
            </a:r>
            <a:r>
              <a:rPr lang="en-US" dirty="0"/>
              <a:t> dan </a:t>
            </a:r>
            <a:r>
              <a:rPr lang="en-US" dirty="0" err="1"/>
              <a:t>berkarakter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,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prototipe</a:t>
            </a:r>
            <a:r>
              <a:rPr lang="en-US" dirty="0"/>
              <a:t> dan </a:t>
            </a:r>
            <a:r>
              <a:rPr lang="en-US" dirty="0" err="1"/>
              <a:t>kontes</a:t>
            </a:r>
            <a:r>
              <a:rPr lang="en-US" dirty="0"/>
              <a:t> </a:t>
            </a:r>
            <a:r>
              <a:rPr lang="en-US" dirty="0" err="1"/>
              <a:t>performa</a:t>
            </a:r>
            <a:r>
              <a:rPr lang="en-US" dirty="0"/>
              <a:t> </a:t>
            </a:r>
            <a:r>
              <a:rPr lang="en-US" dirty="0" err="1"/>
              <a:t>prototipe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. </a:t>
            </a:r>
          </a:p>
          <a:p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pemerataan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memaksimalkan</a:t>
            </a:r>
            <a:r>
              <a:rPr lang="en-US" dirty="0"/>
              <a:t> </a:t>
            </a:r>
            <a:r>
              <a:rPr lang="en-US" dirty="0" err="1"/>
              <a:t>penemuan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bertalenta</a:t>
            </a:r>
            <a:r>
              <a:rPr lang="en-US" dirty="0"/>
              <a:t> dan </a:t>
            </a:r>
            <a:r>
              <a:rPr lang="en-US" dirty="0" err="1"/>
              <a:t>berkarakter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Negara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Indonesia, </a:t>
            </a:r>
            <a:r>
              <a:rPr lang="en-US" dirty="0" err="1"/>
              <a:t>khususnya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,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prototipe</a:t>
            </a:r>
            <a:r>
              <a:rPr lang="en-US" dirty="0"/>
              <a:t> dan </a:t>
            </a:r>
            <a:r>
              <a:rPr lang="en-US" dirty="0" err="1"/>
              <a:t>kontes</a:t>
            </a:r>
            <a:r>
              <a:rPr lang="en-US" dirty="0"/>
              <a:t> </a:t>
            </a:r>
            <a:r>
              <a:rPr lang="en-US" dirty="0" err="1"/>
              <a:t>performa</a:t>
            </a:r>
            <a:r>
              <a:rPr lang="en-US" dirty="0"/>
              <a:t> </a:t>
            </a:r>
            <a:r>
              <a:rPr lang="en-US" dirty="0" err="1"/>
              <a:t>prototipe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.</a:t>
            </a:r>
          </a:p>
          <a:p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team,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bekal</a:t>
            </a:r>
            <a:r>
              <a:rPr lang="en-US" dirty="0"/>
              <a:t> soft skill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internal </a:t>
            </a:r>
            <a:r>
              <a:rPr lang="en-US" dirty="0" err="1"/>
              <a:t>mahasiswa</a:t>
            </a:r>
            <a:r>
              <a:rPr lang="en-US" dirty="0"/>
              <a:t> dan </a:t>
            </a:r>
            <a:r>
              <a:rPr lang="en-US" dirty="0" err="1"/>
              <a:t>bekal</a:t>
            </a:r>
            <a:r>
              <a:rPr lang="en-US" dirty="0"/>
              <a:t> </a:t>
            </a:r>
            <a:r>
              <a:rPr lang="en-US" dirty="0" err="1"/>
              <a:t>kepemimpinan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dan negara di masa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.</a:t>
            </a:r>
          </a:p>
          <a:p>
            <a:r>
              <a:rPr lang="en-US" dirty="0" err="1"/>
              <a:t>Turut</a:t>
            </a:r>
            <a:r>
              <a:rPr lang="en-US" dirty="0"/>
              <a:t> </a:t>
            </a:r>
            <a:r>
              <a:rPr lang="en-US" dirty="0" err="1"/>
              <a:t>berpartisipasi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dan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,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prototipe</a:t>
            </a:r>
            <a:r>
              <a:rPr lang="en-US" dirty="0"/>
              <a:t> dan </a:t>
            </a:r>
            <a:r>
              <a:rPr lang="en-US" dirty="0" err="1"/>
              <a:t>kontes</a:t>
            </a:r>
            <a:r>
              <a:rPr lang="en-US" dirty="0"/>
              <a:t> </a:t>
            </a:r>
            <a:r>
              <a:rPr lang="en-US" dirty="0" err="1"/>
              <a:t>performa</a:t>
            </a:r>
            <a:r>
              <a:rPr lang="en-US" dirty="0"/>
              <a:t> </a:t>
            </a:r>
            <a:r>
              <a:rPr lang="en-US" dirty="0" err="1"/>
              <a:t>prototipe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yang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digital.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8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308AB43-4E65-3A3A-512C-1458065B8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Pendahuluan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3600" b="1" dirty="0" err="1">
                <a:solidFill>
                  <a:srgbClr val="FF0000"/>
                </a:solidFill>
              </a:rPr>
              <a:t>Tujuan</a:t>
            </a:r>
            <a:r>
              <a:rPr lang="en-US" sz="3600" b="1" dirty="0">
                <a:solidFill>
                  <a:srgbClr val="FF0000"/>
                </a:solidFill>
              </a:rPr>
              <a:t> Kontes (2)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707C2B-C333-F25E-09DF-DBCA73E38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34788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atmosfer</a:t>
            </a:r>
            <a:r>
              <a:rPr lang="en-US" dirty="0"/>
              <a:t> </a:t>
            </a:r>
            <a:r>
              <a:rPr lang="en-US" dirty="0" err="1"/>
              <a:t>berkompetisi</a:t>
            </a:r>
            <a:r>
              <a:rPr lang="en-US" dirty="0"/>
              <a:t> dan </a:t>
            </a:r>
            <a:r>
              <a:rPr lang="en-US" dirty="0" err="1"/>
              <a:t>berprestasi</a:t>
            </a:r>
            <a:r>
              <a:rPr lang="en-US" dirty="0"/>
              <a:t> yang </a:t>
            </a:r>
            <a:r>
              <a:rPr lang="en-US" dirty="0" err="1"/>
              <a:t>sehat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kembangnya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silih</a:t>
            </a:r>
            <a:r>
              <a:rPr lang="en-US" dirty="0"/>
              <a:t> </a:t>
            </a:r>
            <a:r>
              <a:rPr lang="en-US" dirty="0" err="1"/>
              <a:t>asuh</a:t>
            </a:r>
            <a:r>
              <a:rPr lang="en-US" dirty="0"/>
              <a:t> di </a:t>
            </a:r>
            <a:r>
              <a:rPr lang="en-US" dirty="0" err="1"/>
              <a:t>kampus</a:t>
            </a:r>
            <a:r>
              <a:rPr lang="en-US" dirty="0"/>
              <a:t> dan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pemangku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Talenta</a:t>
            </a:r>
            <a:r>
              <a:rPr lang="en-US" dirty="0"/>
              <a:t> Nasional (MTN) yang </a:t>
            </a:r>
            <a:r>
              <a:rPr lang="en-US" dirty="0" err="1"/>
              <a:t>berkesinambungan</a:t>
            </a:r>
            <a:r>
              <a:rPr lang="en-US" dirty="0"/>
              <a:t>.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globalisasi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dan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intelektual</a:t>
            </a:r>
            <a:r>
              <a:rPr lang="en-US" dirty="0"/>
              <a:t>, </a:t>
            </a:r>
            <a:r>
              <a:rPr lang="en-US" dirty="0" err="1"/>
              <a:t>ilmuwan</a:t>
            </a:r>
            <a:r>
              <a:rPr lang="en-US" dirty="0"/>
              <a:t>,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 yang </a:t>
            </a:r>
            <a:r>
              <a:rPr lang="en-US" dirty="0" err="1"/>
              <a:t>berbudaya</a:t>
            </a:r>
            <a:r>
              <a:rPr lang="en-US" dirty="0"/>
              <a:t> dan </a:t>
            </a:r>
            <a:r>
              <a:rPr lang="en-US" dirty="0" err="1"/>
              <a:t>kreatif</a:t>
            </a:r>
            <a:r>
              <a:rPr lang="en-US" dirty="0"/>
              <a:t>, </a:t>
            </a:r>
            <a:r>
              <a:rPr lang="en-US" dirty="0" err="1"/>
              <a:t>toleran</a:t>
            </a:r>
            <a:r>
              <a:rPr lang="en-US" dirty="0"/>
              <a:t>, </a:t>
            </a:r>
            <a:r>
              <a:rPr lang="en-US" dirty="0" err="1"/>
              <a:t>demokratis</a:t>
            </a:r>
            <a:r>
              <a:rPr lang="en-US" dirty="0"/>
              <a:t>, </a:t>
            </a:r>
            <a:r>
              <a:rPr lang="en-US" dirty="0" err="1"/>
              <a:t>berkarakter</a:t>
            </a:r>
            <a:r>
              <a:rPr lang="en-US" dirty="0"/>
              <a:t> </a:t>
            </a:r>
            <a:r>
              <a:rPr lang="en-US" dirty="0" err="1"/>
              <a:t>tangguh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berani</a:t>
            </a:r>
            <a:r>
              <a:rPr lang="en-US" dirty="0"/>
              <a:t> </a:t>
            </a:r>
            <a:r>
              <a:rPr lang="en-US" dirty="0" err="1"/>
              <a:t>membela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bangsa</a:t>
            </a:r>
            <a:endParaRPr lang="en-US" dirty="0"/>
          </a:p>
          <a:p>
            <a:r>
              <a:rPr lang="en-US" dirty="0" err="1"/>
              <a:t>Meningkatkan</a:t>
            </a:r>
            <a:r>
              <a:rPr lang="en-US" dirty="0"/>
              <a:t> dan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bertalenta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mencerdaskan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dan </a:t>
            </a:r>
            <a:r>
              <a:rPr lang="en-US" dirty="0" err="1"/>
              <a:t>memajukan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dan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dan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humaniora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pembudayaan</a:t>
            </a:r>
            <a:r>
              <a:rPr lang="en-US" dirty="0"/>
              <a:t> dan </a:t>
            </a:r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Indonesia yang </a:t>
            </a:r>
            <a:r>
              <a:rPr lang="en-US" dirty="0" err="1"/>
              <a:t>berkelanjutan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4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D5EA35-952C-0F72-6C4C-53482B83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Ketentuan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Perlombaan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36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Persyaratan</a:t>
            </a: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Peserta</a:t>
            </a: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1D97C2-B490-E1EC-CC4A-E0DC6A9F2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347881"/>
            <a:ext cx="10515600" cy="4351338"/>
          </a:xfrm>
        </p:spPr>
        <p:txBody>
          <a:bodyPr>
            <a:normAutofit/>
          </a:bodyPr>
          <a:lstStyle/>
          <a:p>
            <a:pPr marR="0" lvl="0">
              <a:spcAft>
                <a:spcPts val="0"/>
              </a:spcAft>
            </a:pPr>
            <a:r>
              <a:rPr lang="en-US" dirty="0"/>
              <a:t>Calon </a:t>
            </a:r>
            <a:r>
              <a:rPr lang="en-US" dirty="0" err="1"/>
              <a:t>peserta</a:t>
            </a:r>
            <a:r>
              <a:rPr lang="en-US" dirty="0"/>
              <a:t> KKI 2024 </a:t>
            </a:r>
            <a:r>
              <a:rPr lang="en-US" dirty="0" err="1"/>
              <a:t>berstatus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Program Diploma dan </a:t>
            </a:r>
            <a:r>
              <a:rPr lang="en-US" dirty="0" err="1"/>
              <a:t>Sarjana</a:t>
            </a:r>
            <a:r>
              <a:rPr lang="en-US" dirty="0"/>
              <a:t> yang </a:t>
            </a:r>
            <a:r>
              <a:rPr lang="en-US" dirty="0" err="1"/>
              <a:t>terdaftar</a:t>
            </a:r>
            <a:r>
              <a:rPr lang="en-US" dirty="0"/>
              <a:t> pada </a:t>
            </a:r>
            <a:r>
              <a:rPr lang="en-US" dirty="0" err="1"/>
              <a:t>Pangkalan</a:t>
            </a:r>
            <a:r>
              <a:rPr lang="en-US" dirty="0"/>
              <a:t> Data Pendidikan Tinggi (https://pddikti.kemdikbud.go.id/), yang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Kartu Tanda </a:t>
            </a:r>
            <a:r>
              <a:rPr lang="en-US" dirty="0" err="1"/>
              <a:t>Mahasiswa</a:t>
            </a:r>
            <a:r>
              <a:rPr lang="en-US" dirty="0"/>
              <a:t> (KTM)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.</a:t>
            </a:r>
          </a:p>
          <a:p>
            <a:pPr marR="0" lvl="0">
              <a:spcAft>
                <a:spcPts val="0"/>
              </a:spcAft>
            </a:pP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KKI 2024 </a:t>
            </a:r>
            <a:r>
              <a:rPr lang="en-US" dirty="0" err="1"/>
              <a:t>terdaftar</a:t>
            </a:r>
            <a:r>
              <a:rPr lang="en-US" dirty="0"/>
              <a:t> pada </a:t>
            </a:r>
            <a:r>
              <a:rPr lang="en-US" dirty="0" err="1"/>
              <a:t>Pangkalan</a:t>
            </a:r>
            <a:r>
              <a:rPr lang="en-US" dirty="0"/>
              <a:t> Data Pendidikan Tinggi.</a:t>
            </a:r>
          </a:p>
          <a:p>
            <a:pPr marR="0" lvl="0">
              <a:spcAft>
                <a:spcPts val="0"/>
              </a:spcAft>
            </a:pPr>
            <a:r>
              <a:rPr lang="en-US" dirty="0"/>
              <a:t>Tim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KKI 2024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Tinggi.</a:t>
            </a:r>
          </a:p>
          <a:p>
            <a:pPr marR="0" lvl="0">
              <a:spcAft>
                <a:spcPts val="0"/>
              </a:spcAft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diperkenankan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masing-masing </a:t>
            </a:r>
            <a:r>
              <a:rPr lang="en-US" dirty="0" err="1"/>
              <a:t>cabang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KKI 2024.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0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D5EA35-952C-0F72-6C4C-53482B83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Ketentuan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Perlombaan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36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Persyaratan</a:t>
            </a: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Peserta</a:t>
            </a: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 (2)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1D97C2-B490-E1EC-CC4A-E0DC6A9F2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347881"/>
            <a:ext cx="10515600" cy="4351338"/>
          </a:xfrm>
        </p:spPr>
        <p:txBody>
          <a:bodyPr>
            <a:normAutofit/>
          </a:bodyPr>
          <a:lstStyle/>
          <a:p>
            <a:pPr marR="0" lvl="0">
              <a:spcAft>
                <a:spcPts val="0"/>
              </a:spcAft>
            </a:pPr>
            <a:r>
              <a:rPr lang="en-US" dirty="0"/>
              <a:t>Satu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5 orang </a:t>
            </a:r>
            <a:r>
              <a:rPr lang="en-US" dirty="0" err="1"/>
              <a:t>mahasiswa</a:t>
            </a:r>
            <a:r>
              <a:rPr lang="en-US" dirty="0"/>
              <a:t> dan 1 orang </a:t>
            </a:r>
            <a:r>
              <a:rPr lang="en-US" dirty="0" err="1"/>
              <a:t>pembimbing</a:t>
            </a:r>
            <a:r>
              <a:rPr lang="en-US" dirty="0"/>
              <a:t> (</a:t>
            </a:r>
            <a:r>
              <a:rPr lang="en-US" dirty="0" err="1"/>
              <a:t>dosen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Tinggi di Indonesia.</a:t>
            </a:r>
          </a:p>
          <a:p>
            <a:pPr marR="0" lvl="0">
              <a:spcAft>
                <a:spcPts val="0"/>
              </a:spcAft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/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6 </a:t>
            </a:r>
            <a:r>
              <a:rPr lang="en-US" dirty="0" err="1"/>
              <a:t>perlombaan</a:t>
            </a:r>
            <a:r>
              <a:rPr lang="en-US" dirty="0"/>
              <a:t> yang </a:t>
            </a:r>
            <a:r>
              <a:rPr lang="en-US" dirty="0" err="1"/>
              <a:t>diselenggarakan</a:t>
            </a:r>
            <a:r>
              <a:rPr lang="en-US" dirty="0"/>
              <a:t>.</a:t>
            </a:r>
          </a:p>
          <a:p>
            <a:pPr marR="0" lvl="0">
              <a:spcAft>
                <a:spcPts val="0"/>
              </a:spcAft>
            </a:pPr>
            <a:r>
              <a:rPr lang="en-US" dirty="0" err="1"/>
              <a:t>Lomba</a:t>
            </a:r>
            <a:r>
              <a:rPr lang="en-US" dirty="0"/>
              <a:t> yang </a:t>
            </a:r>
            <a:r>
              <a:rPr lang="en-US" dirty="0" err="1"/>
              <a:t>diselenggarakan</a:t>
            </a:r>
            <a:r>
              <a:rPr lang="en-US" dirty="0"/>
              <a:t>: 1) </a:t>
            </a:r>
            <a:r>
              <a:rPr lang="en-US" dirty="0" err="1"/>
              <a:t>Lomba</a:t>
            </a:r>
            <a:r>
              <a:rPr lang="en-US" dirty="0"/>
              <a:t> Desain </a:t>
            </a:r>
            <a:r>
              <a:rPr lang="en-US" dirty="0" err="1"/>
              <a:t>Kapal</a:t>
            </a:r>
            <a:r>
              <a:rPr lang="en-US" dirty="0"/>
              <a:t> dan </a:t>
            </a:r>
            <a:r>
              <a:rPr lang="en-US" dirty="0" err="1"/>
              <a:t>sistem</a:t>
            </a:r>
            <a:r>
              <a:rPr lang="en-US" dirty="0"/>
              <a:t> (IDK, ISPK, IPK) dan, 2)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dan </a:t>
            </a:r>
            <a:r>
              <a:rPr lang="en-US" dirty="0" err="1"/>
              <a:t>performa</a:t>
            </a:r>
            <a:r>
              <a:rPr lang="en-US" dirty="0"/>
              <a:t> </a:t>
            </a:r>
            <a:r>
              <a:rPr lang="en-US" dirty="0" err="1"/>
              <a:t>prototipe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offshore supply (ASV, ERC, FERC).</a:t>
            </a:r>
          </a:p>
          <a:p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dan </a:t>
            </a:r>
            <a:r>
              <a:rPr lang="en-US" dirty="0" err="1"/>
              <a:t>performa</a:t>
            </a:r>
            <a:r>
              <a:rPr lang="en-US" dirty="0"/>
              <a:t> </a:t>
            </a:r>
            <a:r>
              <a:rPr lang="en-US" dirty="0" err="1"/>
              <a:t>prototipe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di </a:t>
            </a:r>
            <a:r>
              <a:rPr lang="en-US" dirty="0" err="1"/>
              <a:t>lepas</a:t>
            </a:r>
            <a:r>
              <a:rPr lang="en-US" dirty="0"/>
              <a:t> </a:t>
            </a:r>
            <a:r>
              <a:rPr lang="en-US" dirty="0" err="1"/>
              <a:t>pantai</a:t>
            </a:r>
            <a:r>
              <a:rPr lang="en-US" dirty="0"/>
              <a:t> (offshore)</a:t>
            </a:r>
          </a:p>
        </p:txBody>
      </p:sp>
    </p:spTree>
    <p:extLst>
      <p:ext uri="{BB962C8B-B14F-4D97-AF65-F5344CB8AC3E}">
        <p14:creationId xmlns:p14="http://schemas.microsoft.com/office/powerpoint/2010/main" val="312512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233EC9E-1ED5-8DD6-C962-8B4ACDA00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Tahapan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Perlombaan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36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Tahapan</a:t>
            </a: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Lomba</a:t>
            </a: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 Desain </a:t>
            </a:r>
            <a:r>
              <a:rPr lang="en-US" sz="36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Kapal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7BD335-5651-1F41-6219-31C116BF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34788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(</a:t>
            </a:r>
            <a:r>
              <a:rPr lang="en-US" dirty="0" err="1"/>
              <a:t>Pengisian</a:t>
            </a:r>
            <a:r>
              <a:rPr lang="en-US" dirty="0"/>
              <a:t> </a:t>
            </a:r>
            <a:r>
              <a:rPr lang="en-US" dirty="0" err="1"/>
              <a:t>Indentitas</a:t>
            </a:r>
            <a:r>
              <a:rPr lang="en-US" dirty="0"/>
              <a:t> dan </a:t>
            </a:r>
            <a:r>
              <a:rPr lang="en-US" dirty="0" err="1"/>
              <a:t>Usulan</a:t>
            </a:r>
            <a:r>
              <a:rPr lang="en-US" dirty="0"/>
              <a:t> Desain </a:t>
            </a:r>
            <a:r>
              <a:rPr lang="en-US" dirty="0" err="1"/>
              <a:t>Kapal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lepas</a:t>
            </a:r>
            <a:r>
              <a:rPr lang="en-US" dirty="0"/>
              <a:t> </a:t>
            </a:r>
            <a:r>
              <a:rPr lang="en-US" dirty="0" err="1"/>
              <a:t>pantai</a:t>
            </a:r>
            <a:r>
              <a:rPr lang="en-US" dirty="0"/>
              <a:t>) </a:t>
            </a:r>
            <a:r>
              <a:rPr lang="en-US" dirty="0" err="1"/>
              <a:t>sesuai</a:t>
            </a:r>
            <a:r>
              <a:rPr lang="en-US" dirty="0"/>
              <a:t> divisi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: 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dan </a:t>
            </a:r>
            <a:r>
              <a:rPr lang="en-US" dirty="0" err="1"/>
              <a:t>konstruksi</a:t>
            </a:r>
            <a:r>
              <a:rPr lang="en-US" dirty="0"/>
              <a:t> (IDK), ii)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permesinan</a:t>
            </a:r>
            <a:r>
              <a:rPr lang="en-US" dirty="0"/>
              <a:t> dan </a:t>
            </a:r>
            <a:r>
              <a:rPr lang="en-US" dirty="0" err="1"/>
              <a:t>kelistrikan</a:t>
            </a:r>
            <a:r>
              <a:rPr lang="en-US" dirty="0"/>
              <a:t> dan, iii)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(IPK). </a:t>
            </a:r>
          </a:p>
          <a:p>
            <a:r>
              <a:rPr lang="en-US" dirty="0" err="1"/>
              <a:t>Peserta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terdaftar</a:t>
            </a:r>
            <a:r>
              <a:rPr lang="en-US" dirty="0"/>
              <a:t> (</a:t>
            </a:r>
            <a:r>
              <a:rPr lang="en-US" dirty="0" err="1"/>
              <a:t>lolos</a:t>
            </a:r>
            <a:r>
              <a:rPr lang="en-US" dirty="0"/>
              <a:t>)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mengpload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Divisi (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orisinil</a:t>
            </a:r>
            <a:r>
              <a:rPr lang="en-US" dirty="0"/>
              <a:t> dan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dikutkan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). </a:t>
            </a:r>
          </a:p>
          <a:p>
            <a:r>
              <a:rPr lang="en-US" dirty="0" err="1"/>
              <a:t>Seleksi</a:t>
            </a:r>
            <a:r>
              <a:rPr lang="en-US" dirty="0"/>
              <a:t> </a:t>
            </a:r>
            <a:r>
              <a:rPr lang="en-US" dirty="0" err="1"/>
              <a:t>finalis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, </a:t>
            </a:r>
          </a:p>
          <a:p>
            <a:r>
              <a:rPr lang="en-US" dirty="0" err="1"/>
              <a:t>Pengumuman</a:t>
            </a:r>
            <a:r>
              <a:rPr lang="en-US" dirty="0"/>
              <a:t> </a:t>
            </a:r>
            <a:r>
              <a:rPr lang="en-US" dirty="0" err="1"/>
              <a:t>finalis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, </a:t>
            </a:r>
          </a:p>
          <a:p>
            <a:r>
              <a:rPr lang="en-US" dirty="0" err="1"/>
              <a:t>Presentasi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(min 1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hadir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menpresentasikan</a:t>
            </a:r>
            <a:r>
              <a:rPr lang="en-US" dirty="0"/>
              <a:t>). </a:t>
            </a:r>
          </a:p>
          <a:p>
            <a:r>
              <a:rPr lang="en-US" dirty="0" err="1"/>
              <a:t>Pengumuman</a:t>
            </a:r>
            <a:r>
              <a:rPr lang="en-US" dirty="0"/>
              <a:t> </a:t>
            </a:r>
            <a:r>
              <a:rPr lang="en-US" dirty="0" err="1"/>
              <a:t>juara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41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1CB6309-9782-20BD-B6CB-91F5C315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0888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Tahapan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Perlombaan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3600" b="1" dirty="0" err="1">
                <a:solidFill>
                  <a:srgbClr val="FF0000"/>
                </a:solidFill>
              </a:rPr>
              <a:t>Tahapan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lomba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pembuatan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prototipe</a:t>
            </a:r>
            <a:r>
              <a:rPr lang="en-US" sz="3600" b="1" dirty="0">
                <a:solidFill>
                  <a:srgbClr val="FF0000"/>
                </a:solidFill>
              </a:rPr>
              <a:t> dan </a:t>
            </a:r>
            <a:r>
              <a:rPr lang="en-US" sz="3600" b="1" dirty="0" err="1">
                <a:solidFill>
                  <a:srgbClr val="FF0000"/>
                </a:solidFill>
              </a:rPr>
              <a:t>performa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3B4D33-394A-3B53-6DE2-FC427F70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34788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(</a:t>
            </a:r>
            <a:r>
              <a:rPr lang="en-US" dirty="0" err="1"/>
              <a:t>Pengisian</a:t>
            </a:r>
            <a:r>
              <a:rPr lang="en-US" dirty="0"/>
              <a:t> </a:t>
            </a:r>
            <a:r>
              <a:rPr lang="en-US" dirty="0" err="1"/>
              <a:t>Indentitas</a:t>
            </a:r>
            <a:r>
              <a:rPr lang="en-US" dirty="0"/>
              <a:t> dan upload proposal </a:t>
            </a:r>
            <a:r>
              <a:rPr lang="en-US" dirty="0" err="1"/>
              <a:t>kontes</a:t>
            </a:r>
            <a:r>
              <a:rPr lang="en-US" dirty="0"/>
              <a:t>) </a:t>
            </a:r>
            <a:r>
              <a:rPr lang="en-US" dirty="0" err="1"/>
              <a:t>sesuai</a:t>
            </a:r>
            <a:r>
              <a:rPr lang="en-US" dirty="0"/>
              <a:t> divisi </a:t>
            </a:r>
            <a:r>
              <a:rPr lang="en-US" dirty="0" err="1"/>
              <a:t>lomba</a:t>
            </a:r>
            <a:r>
              <a:rPr lang="en-US" dirty="0"/>
              <a:t> (Divisi 1: ASV; Divisi 2: ERC; Divisi 3: FERC)  </a:t>
            </a:r>
          </a:p>
          <a:p>
            <a:r>
              <a:rPr lang="en-US" dirty="0" err="1"/>
              <a:t>Seleksi</a:t>
            </a:r>
            <a:r>
              <a:rPr lang="en-US" dirty="0"/>
              <a:t> proposal </a:t>
            </a:r>
            <a:r>
              <a:rPr lang="en-US" dirty="0" err="1"/>
              <a:t>kontes</a:t>
            </a:r>
            <a:r>
              <a:rPr lang="en-US" dirty="0"/>
              <a:t>. </a:t>
            </a:r>
          </a:p>
          <a:p>
            <a:r>
              <a:rPr lang="en-US" dirty="0" err="1"/>
              <a:t>Pengumuman</a:t>
            </a:r>
            <a:r>
              <a:rPr lang="en-US" dirty="0"/>
              <a:t> lolos proposal. </a:t>
            </a:r>
          </a:p>
          <a:p>
            <a:r>
              <a:rPr lang="en-US" dirty="0" err="1"/>
              <a:t>Mengupload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err="1"/>
              <a:t>prototipe</a:t>
            </a:r>
            <a:r>
              <a:rPr lang="en-US" dirty="0"/>
              <a:t> dan </a:t>
            </a:r>
            <a:r>
              <a:rPr lang="en-US" dirty="0" err="1"/>
              <a:t>performa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Divisi yang </a:t>
            </a:r>
            <a:r>
              <a:rPr lang="en-US" dirty="0" err="1"/>
              <a:t>diusulkan</a:t>
            </a:r>
            <a:r>
              <a:rPr lang="en-US" dirty="0"/>
              <a:t> (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orisinil</a:t>
            </a:r>
            <a:r>
              <a:rPr lang="en-US" dirty="0"/>
              <a:t> dan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diikutkan</a:t>
            </a:r>
            <a:r>
              <a:rPr lang="en-US" dirty="0"/>
              <a:t> </a:t>
            </a:r>
            <a:r>
              <a:rPr lang="en-US" dirty="0" err="1"/>
              <a:t>lomba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). </a:t>
            </a:r>
          </a:p>
          <a:p>
            <a:r>
              <a:rPr lang="sv-SE" dirty="0"/>
              <a:t>Pelaksanaan lomba kontes (tim wajib hadir untuk mendemons-trasikan)</a:t>
            </a:r>
            <a:r>
              <a:rPr lang="en-US" dirty="0"/>
              <a:t> </a:t>
            </a:r>
          </a:p>
          <a:p>
            <a:r>
              <a:rPr lang="en-US" dirty="0" err="1"/>
              <a:t>Pengumuman</a:t>
            </a:r>
            <a:r>
              <a:rPr lang="en-US" dirty="0"/>
              <a:t> </a:t>
            </a:r>
            <a:r>
              <a:rPr lang="en-US" dirty="0" err="1"/>
              <a:t>juara</a:t>
            </a:r>
            <a:r>
              <a:rPr lang="en-US" dirty="0"/>
              <a:t> </a:t>
            </a:r>
            <a:r>
              <a:rPr lang="en-US" dirty="0" err="1"/>
              <a:t>kontes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65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2047</Words>
  <Application>Microsoft Office PowerPoint</Application>
  <PresentationFormat>Widescreen</PresentationFormat>
  <Paragraphs>151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Geometr415 Blk BT</vt:lpstr>
      <vt:lpstr>Poppins</vt:lpstr>
      <vt:lpstr>Wingdings</vt:lpstr>
      <vt:lpstr>Office Theme</vt:lpstr>
      <vt:lpstr>PowerPoint Presentation</vt:lpstr>
      <vt:lpstr>PowerPoint Presentation</vt:lpstr>
      <vt:lpstr>Pendahuluan  Latar Belakang</vt:lpstr>
      <vt:lpstr>Pendahuluan  Tujuan Kontes</vt:lpstr>
      <vt:lpstr>Pendahuluan  Tujuan Kontes (2)</vt:lpstr>
      <vt:lpstr>Ketentuan Perlombaan   Persyaratan Peserta </vt:lpstr>
      <vt:lpstr>Ketentuan Perlombaan   Persyaratan Peserta (2) </vt:lpstr>
      <vt:lpstr>Tahapan Perlombaan   Tahapan Lomba Desain Kapal</vt:lpstr>
      <vt:lpstr>Tahapan Perlombaan   Tahapan lomba pembuatan prototipe dan performa</vt:lpstr>
      <vt:lpstr>PENULISAN PROPOSAL DAN LAPORAN  Lomba Desain Inovasi</vt:lpstr>
      <vt:lpstr>PENULISAN PROPOSAL DAN LAPORAN  Lomba prototipe dan performa</vt:lpstr>
      <vt:lpstr>PENULISAN PROPOSAL DAN LAPORAN KEMAJUAN  Lomba prototipe dan performa</vt:lpstr>
      <vt:lpstr>Tahapan Perlombaan   LINK PENDAFTARAN</vt:lpstr>
      <vt:lpstr>Tahapan Perlombaan   PENYELENGGARA, DAN PELAKSANA</vt:lpstr>
      <vt:lpstr>Tahapan Perlombaan   AKOMODASI DAN KONSUMSI PESERTA</vt:lpstr>
      <vt:lpstr>KETENTUAN PERLOMBAAN &amp; PENILAIAN  LOMBA DESAIN INOVASI KAPAL</vt:lpstr>
      <vt:lpstr>PERSYARATAN POSTER UNTUK YANG LOLOS LOMBA </vt:lpstr>
      <vt:lpstr>PENGHARGAAN PEMENANG</vt:lpstr>
      <vt:lpstr>PENGHARGAAN LAINNYA</vt:lpstr>
      <vt:lpstr>Penentuan Juara Umum</vt:lpstr>
      <vt:lpstr>JADUAL KEGIATAN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Topanal GR</dc:creator>
  <cp:lastModifiedBy>Fujitsu</cp:lastModifiedBy>
  <cp:revision>48</cp:revision>
  <dcterms:created xsi:type="dcterms:W3CDTF">2024-01-26T03:52:38Z</dcterms:created>
  <dcterms:modified xsi:type="dcterms:W3CDTF">2024-07-08T05:39:39Z</dcterms:modified>
</cp:coreProperties>
</file>